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5" r:id="rId4"/>
    <p:sldId id="267" r:id="rId5"/>
    <p:sldId id="266" r:id="rId6"/>
    <p:sldId id="272" r:id="rId7"/>
    <p:sldId id="270" r:id="rId8"/>
    <p:sldId id="271" r:id="rId9"/>
    <p:sldId id="273" r:id="rId10"/>
    <p:sldId id="257" r:id="rId11"/>
    <p:sldId id="260" r:id="rId12"/>
    <p:sldId id="258" r:id="rId13"/>
    <p:sldId id="259" r:id="rId14"/>
    <p:sldId id="261" r:id="rId15"/>
    <p:sldId id="263" r:id="rId16"/>
    <p:sldId id="269" r:id="rId17"/>
  </p:sldIdLst>
  <p:sldSz cx="14630400" cy="8229600"/>
  <p:notesSz cx="8229600" cy="146304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old" panose="02000000000000000000" charset="0"/>
      <p:bold r:id="rId23"/>
    </p:embeddedFont>
    <p:embeddedFont>
      <p:font typeface="Roboto Medium" panose="02000000000000000000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0AD8EB-2B08-49D6-82E0-DCC56FC03137}">
          <p14:sldIdLst>
            <p14:sldId id="256"/>
            <p14:sldId id="264"/>
            <p14:sldId id="265"/>
            <p14:sldId id="267"/>
          </p14:sldIdLst>
        </p14:section>
        <p14:section name="Untitled Section" id="{B1DCD293-A86A-470C-80D8-8CB404BA7442}">
          <p14:sldIdLst>
            <p14:sldId id="266"/>
            <p14:sldId id="272"/>
            <p14:sldId id="270"/>
            <p14:sldId id="271"/>
            <p14:sldId id="273"/>
            <p14:sldId id="257"/>
            <p14:sldId id="260"/>
            <p14:sldId id="258"/>
            <p14:sldId id="259"/>
            <p14:sldId id="261"/>
            <p14:sldId id="26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AB1CC-BAFD-4264-B34D-3A88EC16426E}" type="doc">
      <dgm:prSet loTypeId="urn:microsoft.com/office/officeart/2005/8/layout/cycle3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4E94F3-6D32-43A2-AD3E-411F4C01F722}">
      <dgm:prSet phldrT="[Text]"/>
      <dgm:spPr/>
      <dgm:t>
        <a:bodyPr/>
        <a:lstStyle/>
        <a:p>
          <a:r>
            <a:rPr lang="en-US" dirty="0"/>
            <a:t>Load the data</a:t>
          </a:r>
        </a:p>
      </dgm:t>
    </dgm:pt>
    <dgm:pt modelId="{9A33E094-EF46-49AF-B525-3635C7095D80}" type="parTrans" cxnId="{627B45AB-2C7A-48E3-814C-2D02D175E575}">
      <dgm:prSet/>
      <dgm:spPr/>
      <dgm:t>
        <a:bodyPr/>
        <a:lstStyle/>
        <a:p>
          <a:endParaRPr lang="en-US"/>
        </a:p>
      </dgm:t>
    </dgm:pt>
    <dgm:pt modelId="{E6B954BC-0953-4514-8F47-D3904DC07120}" type="sibTrans" cxnId="{627B45AB-2C7A-48E3-814C-2D02D175E575}">
      <dgm:prSet/>
      <dgm:spPr/>
      <dgm:t>
        <a:bodyPr/>
        <a:lstStyle/>
        <a:p>
          <a:endParaRPr lang="en-US"/>
        </a:p>
      </dgm:t>
    </dgm:pt>
    <dgm:pt modelId="{8D57C9B1-BEA2-4B6A-82A6-15F70C8D3F44}">
      <dgm:prSet phldrT="[Text]"/>
      <dgm:spPr/>
      <dgm:t>
        <a:bodyPr/>
        <a:lstStyle/>
        <a:p>
          <a:r>
            <a:rPr lang="en-US" b="1" dirty="0"/>
            <a:t>Data Cleaning &amp; Preparation</a:t>
          </a:r>
        </a:p>
      </dgm:t>
    </dgm:pt>
    <dgm:pt modelId="{D0F18C48-B987-4065-BCEA-8E821D943113}" type="parTrans" cxnId="{2E3F790C-E315-4CE7-B17B-F879A03A804B}">
      <dgm:prSet/>
      <dgm:spPr/>
      <dgm:t>
        <a:bodyPr/>
        <a:lstStyle/>
        <a:p>
          <a:endParaRPr lang="en-US"/>
        </a:p>
      </dgm:t>
    </dgm:pt>
    <dgm:pt modelId="{4B39576F-51AC-47F8-A21A-4DB0A53ECB09}" type="sibTrans" cxnId="{2E3F790C-E315-4CE7-B17B-F879A03A804B}">
      <dgm:prSet/>
      <dgm:spPr/>
      <dgm:t>
        <a:bodyPr/>
        <a:lstStyle/>
        <a:p>
          <a:endParaRPr lang="en-US"/>
        </a:p>
      </dgm:t>
    </dgm:pt>
    <dgm:pt modelId="{0A1A9751-1A2F-48D3-9D15-51D8F5221187}">
      <dgm:prSet phldrT="[Text]"/>
      <dgm:spPr/>
      <dgm:t>
        <a:bodyPr/>
        <a:lstStyle/>
        <a:p>
          <a:r>
            <a:rPr lang="en-US" b="1" dirty="0"/>
            <a:t>Create Relationships (if multiple tables)</a:t>
          </a:r>
          <a:endParaRPr lang="en-US" dirty="0"/>
        </a:p>
      </dgm:t>
    </dgm:pt>
    <dgm:pt modelId="{7DFE6752-8D92-4D6A-AE47-04DCDD2CEE02}" type="parTrans" cxnId="{0450D590-D334-430F-90DA-7E52C78AC19C}">
      <dgm:prSet/>
      <dgm:spPr/>
      <dgm:t>
        <a:bodyPr/>
        <a:lstStyle/>
        <a:p>
          <a:endParaRPr lang="en-US"/>
        </a:p>
      </dgm:t>
    </dgm:pt>
    <dgm:pt modelId="{384B89A4-8909-42F3-A927-C53D11D2228C}" type="sibTrans" cxnId="{0450D590-D334-430F-90DA-7E52C78AC19C}">
      <dgm:prSet/>
      <dgm:spPr/>
      <dgm:t>
        <a:bodyPr/>
        <a:lstStyle/>
        <a:p>
          <a:endParaRPr lang="en-US"/>
        </a:p>
      </dgm:t>
    </dgm:pt>
    <dgm:pt modelId="{01592FD9-352B-4184-A9B4-4D320FEA14D4}">
      <dgm:prSet phldrT="[Text]"/>
      <dgm:spPr/>
      <dgm:t>
        <a:bodyPr/>
        <a:lstStyle/>
        <a:p>
          <a:r>
            <a:rPr lang="en-US" b="1" dirty="0"/>
            <a:t>Create Dax Measures</a:t>
          </a:r>
        </a:p>
      </dgm:t>
    </dgm:pt>
    <dgm:pt modelId="{138D0842-48B3-4B7B-A620-EA8262CA90FA}" type="parTrans" cxnId="{1FBE54F3-634C-4DDB-9595-B8F8B70D1407}">
      <dgm:prSet/>
      <dgm:spPr/>
      <dgm:t>
        <a:bodyPr/>
        <a:lstStyle/>
        <a:p>
          <a:endParaRPr lang="en-US"/>
        </a:p>
      </dgm:t>
    </dgm:pt>
    <dgm:pt modelId="{829C373D-0AFE-4AFB-83E9-A40129B02300}" type="sibTrans" cxnId="{1FBE54F3-634C-4DDB-9595-B8F8B70D1407}">
      <dgm:prSet/>
      <dgm:spPr/>
      <dgm:t>
        <a:bodyPr/>
        <a:lstStyle/>
        <a:p>
          <a:endParaRPr lang="en-US"/>
        </a:p>
      </dgm:t>
    </dgm:pt>
    <dgm:pt modelId="{A5618596-D624-430B-A510-C0FE9DD30045}">
      <dgm:prSet phldrT="[Text]"/>
      <dgm:spPr/>
      <dgm:t>
        <a:bodyPr/>
        <a:lstStyle/>
        <a:p>
          <a:endParaRPr lang="en-US" dirty="0"/>
        </a:p>
      </dgm:t>
    </dgm:pt>
    <dgm:pt modelId="{A2511AF3-AF2D-47B9-A6B2-CA0598D5A861}" type="parTrans" cxnId="{C75CCDD6-2CF0-4F78-9A8B-8CB1AD350283}">
      <dgm:prSet/>
      <dgm:spPr/>
      <dgm:t>
        <a:bodyPr/>
        <a:lstStyle/>
        <a:p>
          <a:endParaRPr lang="en-US"/>
        </a:p>
      </dgm:t>
    </dgm:pt>
    <dgm:pt modelId="{236714A8-6987-4326-99CA-1249AB7FC72D}" type="sibTrans" cxnId="{C75CCDD6-2CF0-4F78-9A8B-8CB1AD350283}">
      <dgm:prSet/>
      <dgm:spPr/>
      <dgm:t>
        <a:bodyPr/>
        <a:lstStyle/>
        <a:p>
          <a:endParaRPr lang="en-US"/>
        </a:p>
      </dgm:t>
    </dgm:pt>
    <dgm:pt modelId="{DCAE31EA-8667-410A-B974-696FE8FFD5CA}">
      <dgm:prSet/>
      <dgm:spPr/>
      <dgm:t>
        <a:bodyPr/>
        <a:lstStyle/>
        <a:p>
          <a:endParaRPr lang="en-US"/>
        </a:p>
      </dgm:t>
    </dgm:pt>
    <dgm:pt modelId="{BF74D7D5-05CE-41F7-ACBB-C28831925F92}" type="parTrans" cxnId="{89C6D916-168F-41A0-A86C-382E848B3A3A}">
      <dgm:prSet/>
      <dgm:spPr/>
      <dgm:t>
        <a:bodyPr/>
        <a:lstStyle/>
        <a:p>
          <a:endParaRPr lang="en-US"/>
        </a:p>
      </dgm:t>
    </dgm:pt>
    <dgm:pt modelId="{A6EB3AF8-F9E6-465A-B4E2-63B51095563C}" type="sibTrans" cxnId="{89C6D916-168F-41A0-A86C-382E848B3A3A}">
      <dgm:prSet/>
      <dgm:spPr/>
      <dgm:t>
        <a:bodyPr/>
        <a:lstStyle/>
        <a:p>
          <a:endParaRPr lang="en-US"/>
        </a:p>
      </dgm:t>
    </dgm:pt>
    <dgm:pt modelId="{50ACC457-5851-4FB4-80E1-B14758A63781}" type="pres">
      <dgm:prSet presAssocID="{FA2AB1CC-BAFD-4264-B34D-3A88EC16426E}" presName="Name0" presStyleCnt="0">
        <dgm:presLayoutVars>
          <dgm:dir/>
          <dgm:resizeHandles val="exact"/>
        </dgm:presLayoutVars>
      </dgm:prSet>
      <dgm:spPr/>
    </dgm:pt>
    <dgm:pt modelId="{01674467-06A3-4C5A-9590-4D63792DFE87}" type="pres">
      <dgm:prSet presAssocID="{FA2AB1CC-BAFD-4264-B34D-3A88EC16426E}" presName="cycle" presStyleCnt="0"/>
      <dgm:spPr/>
    </dgm:pt>
    <dgm:pt modelId="{9C00A90B-3484-4771-9EFD-DE80F4FE1430}" type="pres">
      <dgm:prSet presAssocID="{A84E94F3-6D32-43A2-AD3E-411F4C01F722}" presName="nodeFirstNode" presStyleLbl="node1" presStyleIdx="0" presStyleCnt="6">
        <dgm:presLayoutVars>
          <dgm:bulletEnabled val="1"/>
        </dgm:presLayoutVars>
      </dgm:prSet>
      <dgm:spPr/>
    </dgm:pt>
    <dgm:pt modelId="{87EC440F-A8C7-4344-BAE2-EA56F1B84E48}" type="pres">
      <dgm:prSet presAssocID="{E6B954BC-0953-4514-8F47-D3904DC07120}" presName="sibTransFirstNode" presStyleLbl="bgShp" presStyleIdx="0" presStyleCnt="1"/>
      <dgm:spPr/>
    </dgm:pt>
    <dgm:pt modelId="{0B194523-F411-4917-9D91-E79C0C301EEE}" type="pres">
      <dgm:prSet presAssocID="{8D57C9B1-BEA2-4B6A-82A6-15F70C8D3F44}" presName="nodeFollowingNodes" presStyleLbl="node1" presStyleIdx="1" presStyleCnt="6">
        <dgm:presLayoutVars>
          <dgm:bulletEnabled val="1"/>
        </dgm:presLayoutVars>
      </dgm:prSet>
      <dgm:spPr/>
    </dgm:pt>
    <dgm:pt modelId="{4C3207EA-96EF-4FC4-810C-7DC7C3CA28AB}" type="pres">
      <dgm:prSet presAssocID="{0A1A9751-1A2F-48D3-9D15-51D8F5221187}" presName="nodeFollowingNodes" presStyleLbl="node1" presStyleIdx="2" presStyleCnt="6">
        <dgm:presLayoutVars>
          <dgm:bulletEnabled val="1"/>
        </dgm:presLayoutVars>
      </dgm:prSet>
      <dgm:spPr/>
    </dgm:pt>
    <dgm:pt modelId="{B54EE6F5-AD38-45E0-943C-19A4EEB8C907}" type="pres">
      <dgm:prSet presAssocID="{01592FD9-352B-4184-A9B4-4D320FEA14D4}" presName="nodeFollowingNodes" presStyleLbl="node1" presStyleIdx="3" presStyleCnt="6">
        <dgm:presLayoutVars>
          <dgm:bulletEnabled val="1"/>
        </dgm:presLayoutVars>
      </dgm:prSet>
      <dgm:spPr/>
    </dgm:pt>
    <dgm:pt modelId="{21F4F2D5-5F5B-4286-8BB5-BADF22F02345}" type="pres">
      <dgm:prSet presAssocID="{A5618596-D624-430B-A510-C0FE9DD30045}" presName="nodeFollowingNodes" presStyleLbl="node1" presStyleIdx="4" presStyleCnt="6" custRadScaleRad="100219" custRadScaleInc="-3257">
        <dgm:presLayoutVars>
          <dgm:bulletEnabled val="1"/>
        </dgm:presLayoutVars>
      </dgm:prSet>
      <dgm:spPr/>
    </dgm:pt>
    <dgm:pt modelId="{776F9B17-F750-4BDD-8365-330CB1AE6348}" type="pres">
      <dgm:prSet presAssocID="{DCAE31EA-8667-410A-B974-696FE8FFD5CA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904C440C-A658-4F03-91B1-61ECCA0F89DA}" type="presOf" srcId="{01592FD9-352B-4184-A9B4-4D320FEA14D4}" destId="{B54EE6F5-AD38-45E0-943C-19A4EEB8C907}" srcOrd="0" destOrd="0" presId="urn:microsoft.com/office/officeart/2005/8/layout/cycle3"/>
    <dgm:cxn modelId="{2E3F790C-E315-4CE7-B17B-F879A03A804B}" srcId="{FA2AB1CC-BAFD-4264-B34D-3A88EC16426E}" destId="{8D57C9B1-BEA2-4B6A-82A6-15F70C8D3F44}" srcOrd="1" destOrd="0" parTransId="{D0F18C48-B987-4065-BCEA-8E821D943113}" sibTransId="{4B39576F-51AC-47F8-A21A-4DB0A53ECB09}"/>
    <dgm:cxn modelId="{89C6D916-168F-41A0-A86C-382E848B3A3A}" srcId="{FA2AB1CC-BAFD-4264-B34D-3A88EC16426E}" destId="{DCAE31EA-8667-410A-B974-696FE8FFD5CA}" srcOrd="5" destOrd="0" parTransId="{BF74D7D5-05CE-41F7-ACBB-C28831925F92}" sibTransId="{A6EB3AF8-F9E6-465A-B4E2-63B51095563C}"/>
    <dgm:cxn modelId="{82B09623-7CCD-48E4-A1CA-5D641285F735}" type="presOf" srcId="{DCAE31EA-8667-410A-B974-696FE8FFD5CA}" destId="{776F9B17-F750-4BDD-8365-330CB1AE6348}" srcOrd="0" destOrd="0" presId="urn:microsoft.com/office/officeart/2005/8/layout/cycle3"/>
    <dgm:cxn modelId="{9ED76734-F467-43D4-A09A-BF5102FD212E}" type="presOf" srcId="{E6B954BC-0953-4514-8F47-D3904DC07120}" destId="{87EC440F-A8C7-4344-BAE2-EA56F1B84E48}" srcOrd="0" destOrd="0" presId="urn:microsoft.com/office/officeart/2005/8/layout/cycle3"/>
    <dgm:cxn modelId="{87C9418E-A792-49F8-9076-336F3B670CE9}" type="presOf" srcId="{0A1A9751-1A2F-48D3-9D15-51D8F5221187}" destId="{4C3207EA-96EF-4FC4-810C-7DC7C3CA28AB}" srcOrd="0" destOrd="0" presId="urn:microsoft.com/office/officeart/2005/8/layout/cycle3"/>
    <dgm:cxn modelId="{0450D590-D334-430F-90DA-7E52C78AC19C}" srcId="{FA2AB1CC-BAFD-4264-B34D-3A88EC16426E}" destId="{0A1A9751-1A2F-48D3-9D15-51D8F5221187}" srcOrd="2" destOrd="0" parTransId="{7DFE6752-8D92-4D6A-AE47-04DCDD2CEE02}" sibTransId="{384B89A4-8909-42F3-A927-C53D11D2228C}"/>
    <dgm:cxn modelId="{1C51CB94-CE93-4257-9696-24C0FC1D6E2E}" type="presOf" srcId="{A84E94F3-6D32-43A2-AD3E-411F4C01F722}" destId="{9C00A90B-3484-4771-9EFD-DE80F4FE1430}" srcOrd="0" destOrd="0" presId="urn:microsoft.com/office/officeart/2005/8/layout/cycle3"/>
    <dgm:cxn modelId="{627B45AB-2C7A-48E3-814C-2D02D175E575}" srcId="{FA2AB1CC-BAFD-4264-B34D-3A88EC16426E}" destId="{A84E94F3-6D32-43A2-AD3E-411F4C01F722}" srcOrd="0" destOrd="0" parTransId="{9A33E094-EF46-49AF-B525-3635C7095D80}" sibTransId="{E6B954BC-0953-4514-8F47-D3904DC07120}"/>
    <dgm:cxn modelId="{C75CCDD6-2CF0-4F78-9A8B-8CB1AD350283}" srcId="{FA2AB1CC-BAFD-4264-B34D-3A88EC16426E}" destId="{A5618596-D624-430B-A510-C0FE9DD30045}" srcOrd="4" destOrd="0" parTransId="{A2511AF3-AF2D-47B9-A6B2-CA0598D5A861}" sibTransId="{236714A8-6987-4326-99CA-1249AB7FC72D}"/>
    <dgm:cxn modelId="{CA8415E8-46AB-437E-AFAF-DBCA633BFC33}" type="presOf" srcId="{8D57C9B1-BEA2-4B6A-82A6-15F70C8D3F44}" destId="{0B194523-F411-4917-9D91-E79C0C301EEE}" srcOrd="0" destOrd="0" presId="urn:microsoft.com/office/officeart/2005/8/layout/cycle3"/>
    <dgm:cxn modelId="{D265CDF0-CBE2-493A-94CB-ED34146FF23D}" type="presOf" srcId="{FA2AB1CC-BAFD-4264-B34D-3A88EC16426E}" destId="{50ACC457-5851-4FB4-80E1-B14758A63781}" srcOrd="0" destOrd="0" presId="urn:microsoft.com/office/officeart/2005/8/layout/cycle3"/>
    <dgm:cxn modelId="{1FBE54F3-634C-4DDB-9595-B8F8B70D1407}" srcId="{FA2AB1CC-BAFD-4264-B34D-3A88EC16426E}" destId="{01592FD9-352B-4184-A9B4-4D320FEA14D4}" srcOrd="3" destOrd="0" parTransId="{138D0842-48B3-4B7B-A620-EA8262CA90FA}" sibTransId="{829C373D-0AFE-4AFB-83E9-A40129B02300}"/>
    <dgm:cxn modelId="{76AF8EFA-B354-4957-8B60-2E86B93627AA}" type="presOf" srcId="{A5618596-D624-430B-A510-C0FE9DD30045}" destId="{21F4F2D5-5F5B-4286-8BB5-BADF22F02345}" srcOrd="0" destOrd="0" presId="urn:microsoft.com/office/officeart/2005/8/layout/cycle3"/>
    <dgm:cxn modelId="{85B7B79C-8445-4ED5-B685-8BFE57716B94}" type="presParOf" srcId="{50ACC457-5851-4FB4-80E1-B14758A63781}" destId="{01674467-06A3-4C5A-9590-4D63792DFE87}" srcOrd="0" destOrd="0" presId="urn:microsoft.com/office/officeart/2005/8/layout/cycle3"/>
    <dgm:cxn modelId="{2FBD3119-77F3-423E-AE95-939DED5F2F48}" type="presParOf" srcId="{01674467-06A3-4C5A-9590-4D63792DFE87}" destId="{9C00A90B-3484-4771-9EFD-DE80F4FE1430}" srcOrd="0" destOrd="0" presId="urn:microsoft.com/office/officeart/2005/8/layout/cycle3"/>
    <dgm:cxn modelId="{002E11C8-749B-4F24-BCE0-678CDBFB68E7}" type="presParOf" srcId="{01674467-06A3-4C5A-9590-4D63792DFE87}" destId="{87EC440F-A8C7-4344-BAE2-EA56F1B84E48}" srcOrd="1" destOrd="0" presId="urn:microsoft.com/office/officeart/2005/8/layout/cycle3"/>
    <dgm:cxn modelId="{E160817B-E81E-4AD9-AD87-084859798F19}" type="presParOf" srcId="{01674467-06A3-4C5A-9590-4D63792DFE87}" destId="{0B194523-F411-4917-9D91-E79C0C301EEE}" srcOrd="2" destOrd="0" presId="urn:microsoft.com/office/officeart/2005/8/layout/cycle3"/>
    <dgm:cxn modelId="{DF9A6FF6-05F7-4F1B-A2F1-62CA2709217A}" type="presParOf" srcId="{01674467-06A3-4C5A-9590-4D63792DFE87}" destId="{4C3207EA-96EF-4FC4-810C-7DC7C3CA28AB}" srcOrd="3" destOrd="0" presId="urn:microsoft.com/office/officeart/2005/8/layout/cycle3"/>
    <dgm:cxn modelId="{2C1904BC-86CA-4A43-9619-2F71C3522B8D}" type="presParOf" srcId="{01674467-06A3-4C5A-9590-4D63792DFE87}" destId="{B54EE6F5-AD38-45E0-943C-19A4EEB8C907}" srcOrd="4" destOrd="0" presId="urn:microsoft.com/office/officeart/2005/8/layout/cycle3"/>
    <dgm:cxn modelId="{93DB5113-A5B7-42EF-BB7F-AC61755EE6FF}" type="presParOf" srcId="{01674467-06A3-4C5A-9590-4D63792DFE87}" destId="{21F4F2D5-5F5B-4286-8BB5-BADF22F02345}" srcOrd="5" destOrd="0" presId="urn:microsoft.com/office/officeart/2005/8/layout/cycle3"/>
    <dgm:cxn modelId="{966D9E81-BEB4-4E0E-95A1-D79FD75F12DC}" type="presParOf" srcId="{01674467-06A3-4C5A-9590-4D63792DFE87}" destId="{776F9B17-F750-4BDD-8365-330CB1AE6348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C440F-A8C7-4344-BAE2-EA56F1B84E48}">
      <dsp:nvSpPr>
        <dsp:cNvPr id="0" name=""/>
        <dsp:cNvSpPr/>
      </dsp:nvSpPr>
      <dsp:spPr>
        <a:xfrm>
          <a:off x="2075738" y="-4887"/>
          <a:ext cx="6470515" cy="6470515"/>
        </a:xfrm>
        <a:prstGeom prst="circularArrow">
          <a:avLst>
            <a:gd name="adj1" fmla="val 5274"/>
            <a:gd name="adj2" fmla="val 312630"/>
            <a:gd name="adj3" fmla="val 14203216"/>
            <a:gd name="adj4" fmla="val 17141613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C00A90B-3484-4771-9EFD-DE80F4FE1430}">
      <dsp:nvSpPr>
        <dsp:cNvPr id="0" name=""/>
        <dsp:cNvSpPr/>
      </dsp:nvSpPr>
      <dsp:spPr>
        <a:xfrm>
          <a:off x="4063638" y="2565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Load the data</a:t>
          </a:r>
        </a:p>
      </dsp:txBody>
      <dsp:txXfrm>
        <a:off x="4124529" y="63456"/>
        <a:ext cx="2372933" cy="1125575"/>
      </dsp:txXfrm>
    </dsp:sp>
    <dsp:sp modelId="{0B194523-F411-4917-9D91-E79C0C301EEE}">
      <dsp:nvSpPr>
        <dsp:cNvPr id="0" name=""/>
        <dsp:cNvSpPr/>
      </dsp:nvSpPr>
      <dsp:spPr>
        <a:xfrm>
          <a:off x="6336916" y="1315043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Cleaning &amp; Preparation</a:t>
          </a:r>
        </a:p>
      </dsp:txBody>
      <dsp:txXfrm>
        <a:off x="6397807" y="1375934"/>
        <a:ext cx="2372933" cy="1125575"/>
      </dsp:txXfrm>
    </dsp:sp>
    <dsp:sp modelId="{4C3207EA-96EF-4FC4-810C-7DC7C3CA28AB}">
      <dsp:nvSpPr>
        <dsp:cNvPr id="0" name=""/>
        <dsp:cNvSpPr/>
      </dsp:nvSpPr>
      <dsp:spPr>
        <a:xfrm>
          <a:off x="6336916" y="3939998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Create Relationships (if multiple tables)</a:t>
          </a:r>
          <a:endParaRPr lang="en-US" sz="2200" kern="1200" dirty="0"/>
        </a:p>
      </dsp:txBody>
      <dsp:txXfrm>
        <a:off x="6397807" y="4000889"/>
        <a:ext cx="2372933" cy="1125575"/>
      </dsp:txXfrm>
    </dsp:sp>
    <dsp:sp modelId="{B54EE6F5-AD38-45E0-943C-19A4EEB8C907}">
      <dsp:nvSpPr>
        <dsp:cNvPr id="0" name=""/>
        <dsp:cNvSpPr/>
      </dsp:nvSpPr>
      <dsp:spPr>
        <a:xfrm>
          <a:off x="4063638" y="5252476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Create Dax Measures</a:t>
          </a:r>
        </a:p>
      </dsp:txBody>
      <dsp:txXfrm>
        <a:off x="4124529" y="5313367"/>
        <a:ext cx="2372933" cy="1125575"/>
      </dsp:txXfrm>
    </dsp:sp>
    <dsp:sp modelId="{21F4F2D5-5F5B-4286-8BB5-BADF22F02345}">
      <dsp:nvSpPr>
        <dsp:cNvPr id="0" name=""/>
        <dsp:cNvSpPr/>
      </dsp:nvSpPr>
      <dsp:spPr>
        <a:xfrm>
          <a:off x="1824803" y="4008905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1885694" y="4069796"/>
        <a:ext cx="2372933" cy="1125575"/>
      </dsp:txXfrm>
    </dsp:sp>
    <dsp:sp modelId="{776F9B17-F750-4BDD-8365-330CB1AE6348}">
      <dsp:nvSpPr>
        <dsp:cNvPr id="0" name=""/>
        <dsp:cNvSpPr/>
      </dsp:nvSpPr>
      <dsp:spPr>
        <a:xfrm>
          <a:off x="1790359" y="1315043"/>
          <a:ext cx="2494715" cy="12473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851250" y="1375934"/>
        <a:ext cx="2372933" cy="1125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333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BDF4-0B2A-C8F8-AEFD-95B8A4865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BF5A9-DF04-6E93-64BD-66026E00A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80452-4263-5A3A-1DBD-9DBDBA9F1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BD69E-F761-42DA-9E1A-1F806AD00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9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155557" y="7018020"/>
            <a:ext cx="4474843" cy="121158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3851790" y="1977391"/>
            <a:ext cx="778610" cy="625221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2937865" y="0"/>
            <a:ext cx="1692535" cy="5110008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835266" y="-5715"/>
            <a:ext cx="6795134" cy="111837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3" y="0"/>
            <a:ext cx="9380394" cy="82296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91" y="877874"/>
            <a:ext cx="5883412" cy="4232134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97191" y="5247861"/>
            <a:ext cx="5883412" cy="210386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200"/>
              </a:spcBef>
              <a:buNone/>
              <a:defRPr sz="216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defRPr sz="192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defRPr sz="168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defRPr sz="144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defRPr sz="144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01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Tech Gadget Consumption: Trends &amp; Insights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global gadget consumption from 2015 to 2025. Metrics cover sales, adoption, spending, e-waste, and connectivity. This overview is based on extensive market research reflecting fast-changing tech trends worldwide.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003012"/>
            <a:ext cx="19194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Arihant Jain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76851" y="2184618"/>
            <a:ext cx="7667149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Rising Technology Adoption</a:t>
            </a:r>
            <a:endParaRPr lang="en-US" sz="4150" dirty="0"/>
          </a:p>
        </p:txBody>
      </p:sp>
      <p:sp>
        <p:nvSpPr>
          <p:cNvPr id="5" name="Text 2"/>
          <p:cNvSpPr/>
          <p:nvPr/>
        </p:nvSpPr>
        <p:spPr>
          <a:xfrm>
            <a:off x="1476851" y="3503354"/>
            <a:ext cx="7667149" cy="2345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Smartphone sales and laptop shipments have steadily </a:t>
            </a:r>
          </a:p>
          <a:p>
            <a:pPr algn="l">
              <a:lnSpc>
                <a:spcPts val="2550"/>
              </a:lnSpc>
            </a:pPr>
            <a:r>
              <a:rPr lang="en-US" sz="2400" dirty="0">
                <a:solidFill>
                  <a:schemeClr val="bg1"/>
                </a:solidFill>
              </a:rPr>
              <a:t>increased across most countries, reflecting a global shift </a:t>
            </a:r>
          </a:p>
          <a:p>
            <a:pPr algn="l">
              <a:lnSpc>
                <a:spcPts val="2550"/>
              </a:lnSpc>
            </a:pPr>
            <a:r>
              <a:rPr lang="en-US" sz="2400" dirty="0">
                <a:solidFill>
                  <a:schemeClr val="bg1"/>
                </a:solidFill>
              </a:rPr>
              <a:t>toward digital lifestyles</a:t>
            </a:r>
          </a:p>
          <a:p>
            <a:pPr algn="l">
              <a:lnSpc>
                <a:spcPts val="255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l">
              <a:lnSpc>
                <a:spcPts val="255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ü"/>
            </a:pPr>
            <a:r>
              <a:rPr lang="en-US" sz="2050" dirty="0">
                <a:solidFill>
                  <a:schemeClr val="bg1"/>
                </a:solidFill>
              </a:rPr>
              <a:t>5G penetration is accelerating, especially in countries with high </a:t>
            </a:r>
          </a:p>
          <a:p>
            <a:pPr algn="l">
              <a:lnSpc>
                <a:spcPts val="2550"/>
              </a:lnSpc>
            </a:pPr>
            <a:r>
              <a:rPr lang="en-US" sz="2050" dirty="0">
                <a:solidFill>
                  <a:schemeClr val="bg1"/>
                </a:solidFill>
              </a:rPr>
              <a:t>smartphone and smartwatch usage.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0799"/>
            <a:ext cx="14486021" cy="26401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094" y="839522"/>
            <a:ext cx="1190517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5G Expansion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302757" y="1873091"/>
            <a:ext cx="6492597" cy="1200150"/>
          </a:xfrm>
          <a:prstGeom prst="roundRect">
            <a:avLst>
              <a:gd name="adj" fmla="val 719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5997" y="1985366"/>
            <a:ext cx="6066115" cy="1015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Countries with early 5G penetration see a boost in both gadget 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and smartwatch adoption, showing that 5G rollout may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drive hardware upgrades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02757" y="3758640"/>
            <a:ext cx="6492597" cy="1529239"/>
          </a:xfrm>
          <a:prstGeom prst="roundRect">
            <a:avLst>
              <a:gd name="adj" fmla="val 564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31094" y="4011560"/>
            <a:ext cx="6066115" cy="1073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countries have high smartphone sales but low 5G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penetration, suggesting either network lag or delayed infrastructure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investments.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356526"/>
            <a:ext cx="1108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Gadget Sales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Shipment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Smartphone sales have outpaced laptop shipments in nearly all countries, showing the global shift toward mobile-first connectivity.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9" y="56085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Laptop shipments remain steady but show slight dips in certain years, possibly due to market saturation or economic constraints.</a:t>
            </a:r>
            <a:endParaRPr lang="en-US" sz="1750" dirty="0"/>
          </a:p>
        </p:txBody>
      </p:sp>
      <p:pic>
        <p:nvPicPr>
          <p:cNvPr id="4100" name="Picture 4" descr="Sales of smartphones over Rs 1 lakh ...">
            <a:extLst>
              <a:ext uri="{FF2B5EF4-FFF2-40B4-BE49-F238E27FC236}">
                <a16:creationId xmlns:a16="http://schemas.microsoft.com/office/drawing/2014/main" id="{B8267A7A-5A10-8776-4C45-99470AA5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608672"/>
            <a:ext cx="7315200" cy="66209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45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8009" y="1498233"/>
            <a:ext cx="7698819" cy="1290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Spending vs. Adoption Gaps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552753" y="3263100"/>
            <a:ext cx="8228905" cy="332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some countries, consumer spending is high but adoption rates are moderate, hinting at premium device preferences or smaller but affluent user bases.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3200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Others exhibit high adoption and low spending, indicating markets driven by affordability, installment plans, or refurbished gadgets.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618536"/>
            <a:ext cx="11223542" cy="819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E-Waste Alarming Trends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84213"/>
            <a:ext cx="5373665" cy="126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C5BE9CB-53C4-8C01-D77E-E022EE77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12" y="2417039"/>
            <a:ext cx="712794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consistent increase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e-waste generation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aligns with the rising gadget sales, pointing toward a growing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environmental concern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Countries with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highest e-waste output per capita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also tend to show higher gadget refresh rates and tech obsession.</a:t>
            </a:r>
          </a:p>
        </p:txBody>
      </p:sp>
      <p:pic>
        <p:nvPicPr>
          <p:cNvPr id="6149" name="Picture 5" descr="Global e-waste generation outpacing ...">
            <a:extLst>
              <a:ext uri="{FF2B5EF4-FFF2-40B4-BE49-F238E27FC236}">
                <a16:creationId xmlns:a16="http://schemas.microsoft.com/office/drawing/2014/main" id="{8D451755-A5A3-454A-9B17-73F50164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91" y="3064043"/>
            <a:ext cx="6320409" cy="507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55333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Conclusion: Key Trends and Future Outlook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2403277"/>
            <a:ext cx="159425" cy="1140143"/>
          </a:xfrm>
          <a:prstGeom prst="roundRect">
            <a:avLst>
              <a:gd name="adj" fmla="val 5602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22653" y="2863096"/>
            <a:ext cx="717708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markets will drive the next wave of tech adoption as infrastructure and affordability improve.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63228" y="3756065"/>
            <a:ext cx="159425" cy="799981"/>
          </a:xfrm>
          <a:prstGeom prst="roundRect">
            <a:avLst>
              <a:gd name="adj" fmla="val 5602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41621" y="4215884"/>
            <a:ext cx="685811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5G expansion will unlock new use cases in IoT, health tech, and real-time services.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382197" y="4768691"/>
            <a:ext cx="159425" cy="1140143"/>
          </a:xfrm>
          <a:prstGeom prst="roundRect">
            <a:avLst>
              <a:gd name="adj" fmla="val 5602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860590" y="5228511"/>
            <a:ext cx="653915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Sustainability and recycling initiatives will become crucial in managing rising e-waste volumes.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701165" y="6121479"/>
            <a:ext cx="159425" cy="1140143"/>
          </a:xfrm>
          <a:prstGeom prst="roundRect">
            <a:avLst>
              <a:gd name="adj" fmla="val 5602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179558" y="6581299"/>
            <a:ext cx="62201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Consumer personalization and smarter ecosystems (e.g., connected wearables) will shape buying behavior.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/>
              <a:t>ARIHANT JAIN</a:t>
            </a:r>
          </a:p>
          <a:p>
            <a:r>
              <a:rPr lang="en-US" dirty="0"/>
              <a:t>jainarihant0102@gmail.com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955">
        <p15:prstTrans prst="pageCurlDouble"/>
      </p:transition>
    </mc:Choice>
    <mc:Fallback xmlns="">
      <p:transition spd="slow" advTm="129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4DC0-6F84-7621-FDAC-7D82E841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387F57-3276-734D-7BD6-394492E4928D}"/>
              </a:ext>
            </a:extLst>
          </p:cNvPr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E7D101F-2B20-4932-10BF-55BA6DF7C421}"/>
              </a:ext>
            </a:extLst>
          </p:cNvPr>
          <p:cNvSpPr/>
          <p:nvPr/>
        </p:nvSpPr>
        <p:spPr>
          <a:xfrm>
            <a:off x="327964" y="2716595"/>
            <a:ext cx="7556421" cy="4357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objective of this project is to analyze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 trends in gadget adoption 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penetration across various countries and years.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key metrics such as smartphone sales, laptop shipments, gaming console adoption, smartwatch penetration, average consumer spending on gadgets, e-waste generation, and 5G penetration rates, 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analysis aims to uncover insights into consumer behavior, technological advancement, and environmental impact.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findings will help stakeholders understand market dynamics, identify high-growth regions, and make informed decisions to balance innovation with sustainability.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9EEAE-7931-22A2-3548-DA0ACCB0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5" y="1"/>
            <a:ext cx="6746015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652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A7708-2232-DA4A-1021-8DB0642C3011}"/>
              </a:ext>
            </a:extLst>
          </p:cNvPr>
          <p:cNvSpPr txBox="1"/>
          <p:nvPr/>
        </p:nvSpPr>
        <p:spPr>
          <a:xfrm>
            <a:off x="224286" y="120770"/>
            <a:ext cx="5210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Dataset overview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270964-BBB4-C226-ED31-E612A5AAC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4959"/>
            <a:ext cx="888520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Name of the country.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Year of data.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Smartphone Sales (Millions)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Number of smartphones sold.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Laptop Shipments (Millions)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Number of laptops shipped.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Gaming Console Adoption (%)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% of people using gaming consoles.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Smartwatch Penetration (%)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% of people using smartwatches.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Avg. Consumer Spending ($)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Average annual spending on gadgets per person.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E-Waste Generated (Metric Tons)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Total electronic waste produced.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5G Penetration Rate (%)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% of population with 5G access/use.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74213-E1E0-4888-68CE-761F8474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4" b="10879"/>
          <a:stretch/>
        </p:blipFill>
        <p:spPr>
          <a:xfrm>
            <a:off x="9126747" y="2086984"/>
            <a:ext cx="5503654" cy="6142616"/>
          </a:xfrm>
          <a:prstGeom prst="roundRect">
            <a:avLst>
              <a:gd name="adj" fmla="val 1008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160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C534A-688B-CDF3-3DB7-B66CEBCBF226}"/>
              </a:ext>
            </a:extLst>
          </p:cNvPr>
          <p:cNvSpPr txBox="1"/>
          <p:nvPr/>
        </p:nvSpPr>
        <p:spPr>
          <a:xfrm>
            <a:off x="241539" y="897147"/>
            <a:ext cx="76602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Process Making Dashboard in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A399B-8C79-D006-013D-068015A6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143" y="1235823"/>
            <a:ext cx="7660257" cy="6993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12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5A86DD-F6A3-D5BB-9F1A-91A773CE8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490760"/>
              </p:ext>
            </p:extLst>
          </p:nvPr>
        </p:nvGraphicFramePr>
        <p:xfrm>
          <a:off x="1052423" y="517585"/>
          <a:ext cx="10621992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EC6F85-CAFF-68B0-F780-997BFD2E7BB5}"/>
              </a:ext>
            </a:extLst>
          </p:cNvPr>
          <p:cNvSpPr txBox="1"/>
          <p:nvPr/>
        </p:nvSpPr>
        <p:spPr>
          <a:xfrm>
            <a:off x="3206150" y="4809289"/>
            <a:ext cx="188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Build 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52B3F-BD37-84BE-2803-79A1CB684C4F}"/>
              </a:ext>
            </a:extLst>
          </p:cNvPr>
          <p:cNvSpPr txBox="1"/>
          <p:nvPr/>
        </p:nvSpPr>
        <p:spPr>
          <a:xfrm>
            <a:off x="2955985" y="2235845"/>
            <a:ext cx="23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Format the Dashboard</a:t>
            </a:r>
          </a:p>
        </p:txBody>
      </p:sp>
      <p:pic>
        <p:nvPicPr>
          <p:cNvPr id="2050" name="Picture 2" descr="Microsoft Power BI Logo and symbol ...">
            <a:extLst>
              <a:ext uri="{FF2B5EF4-FFF2-40B4-BE49-F238E27FC236}">
                <a16:creationId xmlns:a16="http://schemas.microsoft.com/office/drawing/2014/main" id="{88204924-4C84-DD16-AED7-957452AE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415" y="66294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8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A56B-287B-FBB7-8224-51EFFB37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F4EAE-528F-7C49-5271-CC19C29F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8"/>
            <a:ext cx="14630400" cy="81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02834-C1D5-3CED-BEA1-103A5953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" y="0"/>
            <a:ext cx="1459821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A378-BF8B-EB63-E55B-44A9F59C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39A2A-4731-7215-5660-C68144B5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9"/>
            <a:ext cx="14630400" cy="81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10D78-5CE0-2ABA-F7BC-7C1495A83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C612E-F5EB-5896-CEBA-12541945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9"/>
            <a:ext cx="14630400" cy="8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7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594</Words>
  <Application>Microsoft Office PowerPoint</Application>
  <PresentationFormat>Custom</PresentationFormat>
  <Paragraphs>72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Roboto Medium</vt:lpstr>
      <vt:lpstr>Roboto 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Siddhant Jain</cp:lastModifiedBy>
  <cp:revision>4</cp:revision>
  <dcterms:created xsi:type="dcterms:W3CDTF">2025-04-19T03:45:32Z</dcterms:created>
  <dcterms:modified xsi:type="dcterms:W3CDTF">2025-04-19T10:50:40Z</dcterms:modified>
</cp:coreProperties>
</file>